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4" r:id="rId14"/>
    <p:sldId id="265" r:id="rId15"/>
    <p:sldId id="269" r:id="rId16"/>
    <p:sldId id="268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DBE8F7-1CC3-457D-AAE3-793188507253}" v="3" dt="2022-12-02T09:47:59.68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94660"/>
  </p:normalViewPr>
  <p:slideViewPr>
    <p:cSldViewPr snapToGrid="0">
      <p:cViewPr varScale="1">
        <p:scale>
          <a:sx n="31" d="100"/>
          <a:sy n="31" d="100"/>
        </p:scale>
        <p:origin x="7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https://www.bbc.com/news/science-environment-63636435</a:t>
            </a:r>
          </a:p>
          <a:p>
            <a:r>
              <a:rPr lang="en-GB" dirty="0"/>
              <a:t>https://www.bbc.com/news/science-environment-63617400</a:t>
            </a:r>
          </a:p>
          <a:p>
            <a:r>
              <a:rPr lang="en-GB" dirty="0"/>
              <a:t>https://edition.cnn.com/2022/11/14/world/cop27-banned-biden-speech-protesters-climate-intl/index.html</a:t>
            </a:r>
          </a:p>
          <a:p>
            <a:r>
              <a:rPr lang="en-GB" dirty="0"/>
              <a:t>https://edition.cnn.com/2022/11/16/world/cop27-loss-and-damage-negotiations-climate-intl/index.html</a:t>
            </a:r>
          </a:p>
        </p:txBody>
      </p:sp>
    </p:spTree>
    <p:extLst>
      <p:ext uri="{BB962C8B-B14F-4D97-AF65-F5344CB8AC3E}">
        <p14:creationId xmlns:p14="http://schemas.microsoft.com/office/powerpoint/2010/main" val="2887485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horisontalt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e"/>
          <p:cNvSpPr>
            <a:spLocks noGrp="1"/>
          </p:cNvSpPr>
          <p:nvPr>
            <p:ph type="pic" idx="21"/>
          </p:nvPr>
        </p:nvSpPr>
        <p:spPr>
          <a:xfrm>
            <a:off x="0" y="2680692"/>
            <a:ext cx="24434800" cy="1330786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teltekst"/>
          <p:cNvSpPr txBox="1">
            <a:spLocks noGrp="1"/>
          </p:cNvSpPr>
          <p:nvPr>
            <p:ph type="title"/>
          </p:nvPr>
        </p:nvSpPr>
        <p:spPr>
          <a:xfrm>
            <a:off x="1231900" y="1409700"/>
            <a:ext cx="21907500" cy="2057400"/>
          </a:xfrm>
          <a:prstGeom prst="rect">
            <a:avLst/>
          </a:prstGeom>
        </p:spPr>
        <p:txBody>
          <a:bodyPr/>
          <a:lstStyle>
            <a:lvl1pPr>
              <a:defRPr sz="8600" spc="1375"/>
            </a:lvl1pPr>
          </a:lstStyle>
          <a:p>
            <a:r>
              <a:t>Titteltekst</a:t>
            </a:r>
          </a:p>
        </p:txBody>
      </p:sp>
      <p:sp>
        <p:nvSpPr>
          <p:cNvPr id="32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231900" y="698500"/>
            <a:ext cx="219075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200" cap="all" spc="512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 spc="512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 spc="512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 spc="512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 spc="512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3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tat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 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74900" y="41656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 Johnny Appleseed</a:t>
            </a:r>
          </a:p>
        </p:txBody>
      </p:sp>
      <p:sp>
        <p:nvSpPr>
          <p:cNvPr id="113" name="«Skriv et sitat her.»"/>
          <p:cNvSpPr txBox="1">
            <a:spLocks noGrp="1"/>
          </p:cNvSpPr>
          <p:nvPr>
            <p:ph type="body" sz="quarter" idx="22"/>
          </p:nvPr>
        </p:nvSpPr>
        <p:spPr>
          <a:xfrm>
            <a:off x="2374900" y="1917700"/>
            <a:ext cx="19621500" cy="965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«Skriv et sitat her.»</a:t>
            </a:r>
          </a:p>
        </p:txBody>
      </p:sp>
      <p:sp>
        <p:nvSpPr>
          <p:cNvPr id="114" name="Bilde"/>
          <p:cNvSpPr>
            <a:spLocks noGrp="1"/>
          </p:cNvSpPr>
          <p:nvPr>
            <p:ph type="pic" idx="23"/>
          </p:nvPr>
        </p:nvSpPr>
        <p:spPr>
          <a:xfrm>
            <a:off x="-76200" y="3950692"/>
            <a:ext cx="24536400" cy="13363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ilde"/>
          <p:cNvSpPr>
            <a:spLocks noGrp="1"/>
          </p:cNvSpPr>
          <p:nvPr>
            <p:ph type="pic" idx="21"/>
          </p:nvPr>
        </p:nvSpPr>
        <p:spPr>
          <a:xfrm>
            <a:off x="0" y="-1587500"/>
            <a:ext cx="24383997" cy="168597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sentr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teltekst"/>
          <p:cNvSpPr txBox="1">
            <a:spLocks noGrp="1"/>
          </p:cNvSpPr>
          <p:nvPr>
            <p:ph type="title"/>
          </p:nvPr>
        </p:nvSpPr>
        <p:spPr>
          <a:xfrm>
            <a:off x="1231900" y="5295900"/>
            <a:ext cx="21907500" cy="3124200"/>
          </a:xfrm>
          <a:prstGeom prst="rect">
            <a:avLst/>
          </a:prstGeom>
        </p:spPr>
        <p:txBody>
          <a:bodyPr anchor="ctr"/>
          <a:lstStyle>
            <a:lvl1pPr>
              <a:defRPr sz="8600" spc="1375"/>
            </a:lvl1pPr>
          </a:lstStyle>
          <a:p>
            <a:r>
              <a:t>Titteltekst</a:t>
            </a:r>
          </a:p>
        </p:txBody>
      </p:sp>
      <p:sp>
        <p:nvSpPr>
          <p:cNvPr id="4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ilde"/>
          <p:cNvSpPr>
            <a:spLocks noGrp="1"/>
          </p:cNvSpPr>
          <p:nvPr>
            <p:ph type="pic" idx="21"/>
          </p:nvPr>
        </p:nvSpPr>
        <p:spPr>
          <a:xfrm>
            <a:off x="11299229" y="-38100"/>
            <a:ext cx="13756503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Titteltekst"/>
          <p:cNvSpPr txBox="1">
            <a:spLocks noGrp="1"/>
          </p:cNvSpPr>
          <p:nvPr>
            <p:ph type="title"/>
          </p:nvPr>
        </p:nvSpPr>
        <p:spPr>
          <a:xfrm>
            <a:off x="1028700" y="6057900"/>
            <a:ext cx="10147300" cy="419100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50" name="Brødtekst nivå én…"/>
          <p:cNvSpPr txBox="1">
            <a:spLocks noGrp="1"/>
          </p:cNvSpPr>
          <p:nvPr>
            <p:ph type="body" sz="quarter" idx="1"/>
          </p:nvPr>
        </p:nvSpPr>
        <p:spPr>
          <a:xfrm>
            <a:off x="1028700" y="4813300"/>
            <a:ext cx="10147300" cy="1244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1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–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59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teltek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67" name="Brødtekst nivå é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6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tel, punktteg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ilde"/>
          <p:cNvSpPr>
            <a:spLocks noGrp="1"/>
          </p:cNvSpPr>
          <p:nvPr>
            <p:ph type="pic" idx="21"/>
          </p:nvPr>
        </p:nvSpPr>
        <p:spPr>
          <a:xfrm>
            <a:off x="11303000" y="-38100"/>
            <a:ext cx="13756502" cy="1377348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teltekst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9525000" cy="2603500"/>
          </a:xfrm>
          <a:prstGeom prst="rect">
            <a:avLst/>
          </a:prstGeom>
        </p:spPr>
        <p:txBody>
          <a:bodyPr/>
          <a:lstStyle/>
          <a:p>
            <a:r>
              <a:t>Titteltekst</a:t>
            </a:r>
          </a:p>
        </p:txBody>
      </p:sp>
      <p:sp>
        <p:nvSpPr>
          <p:cNvPr id="77" name="Brødtekst nivå én…"/>
          <p:cNvSpPr txBox="1">
            <a:spLocks noGrp="1"/>
          </p:cNvSpPr>
          <p:nvPr>
            <p:ph type="body" sz="half" idx="1"/>
          </p:nvPr>
        </p:nvSpPr>
        <p:spPr>
          <a:xfrm>
            <a:off x="1244600" y="3962400"/>
            <a:ext cx="9525000" cy="8521700"/>
          </a:xfrm>
          <a:prstGeom prst="rect">
            <a:avLst/>
          </a:prstGeom>
        </p:spPr>
        <p:txBody>
          <a:bodyPr/>
          <a:lstStyle>
            <a:lvl1pPr marL="546100" indent="-546100">
              <a:spcBef>
                <a:spcPts val="4500"/>
              </a:spcBef>
              <a:buClr>
                <a:srgbClr val="646464"/>
              </a:buClr>
              <a:defRPr sz="4200"/>
            </a:lvl1pPr>
            <a:lvl2pPr marL="1092200" indent="-546100">
              <a:spcBef>
                <a:spcPts val="4500"/>
              </a:spcBef>
              <a:buClr>
                <a:srgbClr val="646464"/>
              </a:buClr>
              <a:defRPr sz="4200"/>
            </a:lvl2pPr>
            <a:lvl3pPr marL="1638300" indent="-546100">
              <a:spcBef>
                <a:spcPts val="4500"/>
              </a:spcBef>
              <a:buClr>
                <a:srgbClr val="646464"/>
              </a:buClr>
              <a:defRPr sz="4200"/>
            </a:lvl3pPr>
            <a:lvl4pPr marL="2184400" indent="-546100">
              <a:spcBef>
                <a:spcPts val="4500"/>
              </a:spcBef>
              <a:buClr>
                <a:srgbClr val="646464"/>
              </a:buClr>
              <a:defRPr sz="4200"/>
            </a:lvl4pPr>
            <a:lvl5pPr marL="2730500" indent="-546100">
              <a:spcBef>
                <a:spcPts val="4500"/>
              </a:spcBef>
              <a:buClr>
                <a:srgbClr val="646464"/>
              </a:buClr>
              <a:defRPr sz="4200"/>
            </a:lvl5pPr>
          </a:lstStyle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8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1231900" y="2133600"/>
            <a:ext cx="21907500" cy="9448800"/>
          </a:xfrm>
          <a:prstGeom prst="rect">
            <a:avLst/>
          </a:prstGeom>
        </p:spPr>
        <p:txBody>
          <a:bodyPr/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8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e – 3 p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ilde"/>
          <p:cNvSpPr>
            <a:spLocks noGrp="1"/>
          </p:cNvSpPr>
          <p:nvPr>
            <p:ph type="pic" sz="half" idx="21"/>
          </p:nvPr>
        </p:nvSpPr>
        <p:spPr>
          <a:xfrm>
            <a:off x="11907501" y="5275274"/>
            <a:ext cx="12700001" cy="8781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143918632_1620x1622.jpeg"/>
          <p:cNvSpPr>
            <a:spLocks noGrp="1"/>
          </p:cNvSpPr>
          <p:nvPr>
            <p:ph type="pic" idx="22"/>
          </p:nvPr>
        </p:nvSpPr>
        <p:spPr>
          <a:xfrm>
            <a:off x="12192000" y="-2387600"/>
            <a:ext cx="12192000" cy="122070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Bilde"/>
          <p:cNvSpPr>
            <a:spLocks noGrp="1"/>
          </p:cNvSpPr>
          <p:nvPr>
            <p:ph type="pic" idx="23"/>
          </p:nvPr>
        </p:nvSpPr>
        <p:spPr>
          <a:xfrm>
            <a:off x="-114300" y="-139700"/>
            <a:ext cx="12458700" cy="1400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 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74900" y="8991600"/>
            <a:ext cx="196215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cap="all" spc="512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 Johnny Appleseed</a:t>
            </a:r>
          </a:p>
        </p:txBody>
      </p:sp>
      <p:sp>
        <p:nvSpPr>
          <p:cNvPr id="104" name="«Skriv et sitat her.»"/>
          <p:cNvSpPr txBox="1">
            <a:spLocks noGrp="1"/>
          </p:cNvSpPr>
          <p:nvPr>
            <p:ph type="body" sz="quarter" idx="22"/>
          </p:nvPr>
        </p:nvSpPr>
        <p:spPr>
          <a:xfrm>
            <a:off x="23749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«Skriv et sitat her.»</a:t>
            </a:r>
          </a:p>
        </p:txBody>
      </p:sp>
      <p:sp>
        <p:nvSpPr>
          <p:cNvPr id="105" name="Lysbilde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tekst"/>
          <p:cNvSpPr txBox="1">
            <a:spLocks noGrp="1"/>
          </p:cNvSpPr>
          <p:nvPr>
            <p:ph type="title"/>
          </p:nvPr>
        </p:nvSpPr>
        <p:spPr>
          <a:xfrm>
            <a:off x="1231900" y="863600"/>
            <a:ext cx="219075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Titteltekst</a:t>
            </a:r>
          </a:p>
        </p:txBody>
      </p:sp>
      <p:sp>
        <p:nvSpPr>
          <p:cNvPr id="3" name="Brødtekst nivå én…"/>
          <p:cNvSpPr txBox="1">
            <a:spLocks noGrp="1"/>
          </p:cNvSpPr>
          <p:nvPr>
            <p:ph type="body" idx="1"/>
          </p:nvPr>
        </p:nvSpPr>
        <p:spPr>
          <a:xfrm>
            <a:off x="1231900" y="2844800"/>
            <a:ext cx="21907500" cy="944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" name="Lysbildenummer"/>
          <p:cNvSpPr txBox="1">
            <a:spLocks noGrp="1"/>
          </p:cNvSpPr>
          <p:nvPr>
            <p:ph type="sldNum" sz="quarter" idx="2"/>
          </p:nvPr>
        </p:nvSpPr>
        <p:spPr>
          <a:xfrm>
            <a:off x="12030038" y="13049250"/>
            <a:ext cx="272797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992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90000"/>
        <a:buFontTx/>
        <a:buChar char="•"/>
        <a:tabLst/>
        <a:defRPr sz="5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b.no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b.no/dh-lab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-springer-com.ezproxy.library.bi.no/article/10.1007/s11633-019-1216-5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nltk-nlp-python/" TargetMode="External"/><Relationship Id="rId7" Type="http://schemas.openxmlformats.org/officeDocument/2006/relationships/hyperlink" Target="https://link-springer-com.ezproxy.library.bi.no/article/10.1007/s11633-019-1216-5" TargetMode="External"/><Relationship Id="rId2" Type="http://schemas.openxmlformats.org/officeDocument/2006/relationships/hyperlink" Target="https://developers.refinitiv.com/en/video-catalog/eikon-data-api-python-quants-tutorial-10-nlp-I-news-text-analysi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ex97eoorUeo&amp;t=1s" TargetMode="External"/><Relationship Id="rId5" Type="http://schemas.openxmlformats.org/officeDocument/2006/relationships/hyperlink" Target="https://github.com/digitalmethodsinitiative/dmi-tcat" TargetMode="External"/><Relationship Id="rId4" Type="http://schemas.openxmlformats.org/officeDocument/2006/relationships/hyperlink" Target="https://realpython.com/python-web-scraping-practical-introduc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oyant-tools.org/docs/#!/guide/about" TargetMode="External"/><Relationship Id="rId2" Type="http://schemas.openxmlformats.org/officeDocument/2006/relationships/hyperlink" Target="https://voyant-tools.or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ngrams" TargetMode="External"/><Relationship Id="rId2" Type="http://schemas.openxmlformats.org/officeDocument/2006/relationships/hyperlink" Target="https://www.nb.no/sp_tjenester/beta/ngram_1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eta.nb.no/dhlab/dagsplot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nb.no/dhlab/concordances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nb.no/dhlab/collocations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/>
              <a:t>Content</a:t>
            </a:r>
            <a:endParaRPr dirty="0"/>
          </a:p>
        </p:txBody>
      </p:sp>
      <p:sp>
        <p:nvSpPr>
          <p:cNvPr id="144" name="Om tekstmining. Voyant tools som eksempel på verktøy for digital analyse av tekstfiler og URLer. Datavisualisering. N-gram-søk.…"/>
          <p:cNvSpPr txBox="1">
            <a:spLocks noGrp="1"/>
          </p:cNvSpPr>
          <p:nvPr>
            <p:ph type="body" sz="half" idx="1"/>
          </p:nvPr>
        </p:nvSpPr>
        <p:spPr>
          <a:xfrm>
            <a:off x="1244600" y="2057400"/>
            <a:ext cx="13302673" cy="1095201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mining</a:t>
            </a:r>
            <a:r>
              <a:rPr lang="nb-NO" dirty="0"/>
              <a:t>? </a:t>
            </a:r>
          </a:p>
          <a:p>
            <a:r>
              <a:rPr dirty="0" err="1"/>
              <a:t>Voyant</a:t>
            </a:r>
            <a:r>
              <a:rPr dirty="0"/>
              <a:t> tools </a:t>
            </a:r>
            <a:r>
              <a:rPr lang="nb-NO" dirty="0"/>
              <a:t>as </a:t>
            </a:r>
            <a:r>
              <a:rPr lang="nb-NO" dirty="0" err="1"/>
              <a:t>example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tool</a:t>
            </a:r>
            <a:r>
              <a:rPr lang="nb-NO" dirty="0"/>
              <a:t> for analysing</a:t>
            </a:r>
            <a:r>
              <a:rPr dirty="0"/>
              <a:t> </a:t>
            </a:r>
            <a:r>
              <a:rPr lang="nb-NO" dirty="0" err="1"/>
              <a:t>text</a:t>
            </a:r>
            <a:r>
              <a:rPr lang="nb-NO" dirty="0"/>
              <a:t> files and </a:t>
            </a:r>
            <a:r>
              <a:rPr dirty="0"/>
              <a:t>URL</a:t>
            </a:r>
            <a:r>
              <a:rPr lang="nb-NO" dirty="0"/>
              <a:t>s</a:t>
            </a:r>
            <a:r>
              <a:rPr dirty="0"/>
              <a:t> </a:t>
            </a:r>
            <a:endParaRPr lang="nb-NO" dirty="0"/>
          </a:p>
          <a:p>
            <a:r>
              <a:rPr lang="nb-NO" dirty="0"/>
              <a:t>The Norwegian National </a:t>
            </a:r>
            <a:r>
              <a:rPr lang="nb-NO" dirty="0" err="1"/>
              <a:t>Library’s</a:t>
            </a:r>
            <a:r>
              <a:rPr lang="nb-NO" dirty="0"/>
              <a:t> API for </a:t>
            </a:r>
            <a:r>
              <a:rPr lang="nb-NO" dirty="0" err="1"/>
              <a:t>researchers</a:t>
            </a:r>
            <a:endParaRPr lang="nb-NO" dirty="0"/>
          </a:p>
          <a:p>
            <a:pPr lvl="1"/>
            <a:r>
              <a:rPr lang="en-GB" dirty="0"/>
              <a:t>Text mining with apps (Python) </a:t>
            </a:r>
          </a:p>
          <a:p>
            <a:pPr lvl="1"/>
            <a:r>
              <a:rPr dirty="0" err="1"/>
              <a:t>Te</a:t>
            </a:r>
            <a:r>
              <a:rPr lang="nb-NO" dirty="0" err="1"/>
              <a:t>xt</a:t>
            </a:r>
            <a:r>
              <a:rPr lang="nb-NO" dirty="0"/>
              <a:t> </a:t>
            </a:r>
            <a:r>
              <a:rPr dirty="0"/>
              <a:t>mining </a:t>
            </a:r>
            <a:r>
              <a:rPr lang="nb-NO" dirty="0" err="1"/>
              <a:t>with</a:t>
            </a:r>
            <a:r>
              <a:rPr dirty="0"/>
              <a:t> </a:t>
            </a:r>
            <a:r>
              <a:rPr dirty="0" err="1"/>
              <a:t>Jupyter</a:t>
            </a:r>
            <a:r>
              <a:rPr dirty="0"/>
              <a:t> Notebook (Python)</a:t>
            </a:r>
            <a:endParaRPr lang="nb-NO" dirty="0"/>
          </a:p>
          <a:p>
            <a:r>
              <a:rPr lang="nb-NO" dirty="0" err="1"/>
              <a:t>Text</a:t>
            </a:r>
            <a:r>
              <a:rPr lang="nb-NO" dirty="0"/>
              <a:t> Mining and </a:t>
            </a:r>
            <a:r>
              <a:rPr lang="nb-NO" dirty="0" err="1"/>
              <a:t>Fake</a:t>
            </a:r>
            <a:r>
              <a:rPr lang="nb-NO" dirty="0"/>
              <a:t> News </a:t>
            </a:r>
            <a:r>
              <a:rPr lang="nb-NO" dirty="0" err="1"/>
              <a:t>Detection</a:t>
            </a:r>
            <a:endParaRPr lang="nb-NO" dirty="0"/>
          </a:p>
          <a:p>
            <a:r>
              <a:rPr lang="nb-NO" dirty="0"/>
              <a:t>Natural Language Processing (NLP). NLTK (Python)</a:t>
            </a:r>
          </a:p>
          <a:p>
            <a:r>
              <a:rPr lang="nb-NO" dirty="0"/>
              <a:t>Methods: </a:t>
            </a:r>
          </a:p>
          <a:p>
            <a:pPr lvl="1"/>
            <a:r>
              <a:rPr lang="nb-NO" dirty="0"/>
              <a:t>N gram </a:t>
            </a:r>
            <a:r>
              <a:rPr lang="nb-NO" dirty="0" err="1"/>
              <a:t>search</a:t>
            </a:r>
            <a:r>
              <a:rPr lang="nb-NO" dirty="0"/>
              <a:t>. </a:t>
            </a:r>
            <a:r>
              <a:rPr lang="nb-NO" dirty="0" err="1"/>
              <a:t>Frequencies</a:t>
            </a:r>
            <a:endParaRPr lang="nb-NO" dirty="0"/>
          </a:p>
          <a:p>
            <a:pPr lvl="1"/>
            <a:r>
              <a:rPr lang="nb-NO" dirty="0" err="1"/>
              <a:t>Concordance</a:t>
            </a:r>
            <a:r>
              <a:rPr lang="nb-NO" dirty="0"/>
              <a:t> analyses </a:t>
            </a:r>
          </a:p>
          <a:p>
            <a:pPr lvl="1"/>
            <a:r>
              <a:rPr lang="nb-NO" dirty="0" err="1"/>
              <a:t>Collocation</a:t>
            </a:r>
            <a:r>
              <a:rPr lang="nb-NO" dirty="0"/>
              <a:t> analyses </a:t>
            </a:r>
          </a:p>
          <a:p>
            <a:pPr lvl="1"/>
            <a:r>
              <a:rPr lang="nb-NO"/>
              <a:t>Sentiment analyses</a:t>
            </a:r>
            <a:endParaRPr lang="nb-NO" dirty="0"/>
          </a:p>
        </p:txBody>
      </p:sp>
      <p:pic>
        <p:nvPicPr>
          <p:cNvPr id="145" name="Skjermbilde 2021-12-01 kl. 06.46.43.png" descr="Skjermbilde 2021-12-01 kl. 06.46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273" y="2165350"/>
            <a:ext cx="7343343" cy="4861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kjermbilde 2021-12-01 kl. 07.12.05.png" descr="Skjermbilde 2021-12-01 kl. 07.12.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3139" y="6208578"/>
            <a:ext cx="5430814" cy="641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bDigital…"/>
          <p:cNvSpPr txBox="1">
            <a:spLocks noGrp="1"/>
          </p:cNvSpPr>
          <p:nvPr>
            <p:ph type="title"/>
          </p:nvPr>
        </p:nvSpPr>
        <p:spPr>
          <a:xfrm>
            <a:off x="1153955" y="869949"/>
            <a:ext cx="17445835" cy="2767985"/>
          </a:xfrm>
          <a:prstGeom prst="rect">
            <a:avLst/>
          </a:prstGeom>
        </p:spPr>
        <p:txBody>
          <a:bodyPr/>
          <a:lstStyle/>
          <a:p>
            <a:pPr defTabSz="685165">
              <a:defRPr sz="5146" spc="823"/>
            </a:pPr>
            <a:r>
              <a:rPr dirty="0" err="1"/>
              <a:t>Nb</a:t>
            </a:r>
            <a:r>
              <a:rPr lang="nb-NO" dirty="0"/>
              <a:t> </a:t>
            </a:r>
            <a:r>
              <a:rPr dirty="0"/>
              <a:t>Digital</a:t>
            </a:r>
            <a:r>
              <a:rPr lang="nb-NO" dirty="0"/>
              <a:t> and DH-LAB</a:t>
            </a:r>
            <a:br>
              <a:rPr lang="nb-NO" dirty="0"/>
            </a:br>
            <a:r>
              <a:rPr lang="nb-NO" dirty="0"/>
              <a:t>[</a:t>
            </a:r>
            <a:r>
              <a:rPr lang="nb-NO" dirty="0" err="1"/>
              <a:t>Tutorial</a:t>
            </a:r>
            <a:r>
              <a:rPr lang="nb-NO" dirty="0"/>
              <a:t> </a:t>
            </a:r>
            <a:r>
              <a:rPr lang="nb-NO" dirty="0" err="1"/>
              <a:t>Coming</a:t>
            </a:r>
            <a:r>
              <a:rPr lang="nb-NO"/>
              <a:t>!]</a:t>
            </a:r>
            <a:endParaRPr dirty="0"/>
          </a:p>
          <a:p>
            <a:pPr defTabSz="685165">
              <a:defRPr sz="5146" spc="823"/>
            </a:pPr>
            <a:r>
              <a:rPr u="sng" dirty="0">
                <a:hlinkClick r:id="rId2"/>
              </a:rPr>
              <a:t>https://www.nb.no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FEF1BE-AC77-4DB3-960C-0B89F6002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55" y="3415054"/>
            <a:ext cx="10163175" cy="9172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F47F77-B2D8-4479-8805-924A3678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957" y="3502682"/>
            <a:ext cx="8534400" cy="9220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8A7E95-7A9D-40C0-9D3A-02E646E50CA7}"/>
              </a:ext>
            </a:extLst>
          </p:cNvPr>
          <p:cNvCxnSpPr>
            <a:cxnSpLocks/>
          </p:cNvCxnSpPr>
          <p:nvPr/>
        </p:nvCxnSpPr>
        <p:spPr>
          <a:xfrm>
            <a:off x="6546273" y="6183039"/>
            <a:ext cx="0" cy="40479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312E0D-1B62-4CD1-A185-75A167BBA577}"/>
              </a:ext>
            </a:extLst>
          </p:cNvPr>
          <p:cNvCxnSpPr>
            <a:cxnSpLocks/>
          </p:cNvCxnSpPr>
          <p:nvPr/>
        </p:nvCxnSpPr>
        <p:spPr>
          <a:xfrm>
            <a:off x="5382491" y="5642712"/>
            <a:ext cx="1559633" cy="0"/>
          </a:xfrm>
          <a:prstGeom prst="line">
            <a:avLst/>
          </a:prstGeom>
          <a:noFill/>
          <a:ln w="57150" cap="flat">
            <a:solidFill>
              <a:srgbClr val="FFFF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A5755B-EF2E-4CC7-BA4D-EAC91177E958}"/>
              </a:ext>
            </a:extLst>
          </p:cNvPr>
          <p:cNvCxnSpPr>
            <a:cxnSpLocks/>
          </p:cNvCxnSpPr>
          <p:nvPr/>
        </p:nvCxnSpPr>
        <p:spPr>
          <a:xfrm>
            <a:off x="17040157" y="5722824"/>
            <a:ext cx="1559633" cy="0"/>
          </a:xfrm>
          <a:prstGeom prst="line">
            <a:avLst/>
          </a:prstGeom>
          <a:noFill/>
          <a:ln w="57150" cap="flat">
            <a:solidFill>
              <a:srgbClr val="FFFF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NbDH-Lab…"/>
          <p:cNvSpPr txBox="1">
            <a:spLocks noGrp="1"/>
          </p:cNvSpPr>
          <p:nvPr>
            <p:ph type="title"/>
          </p:nvPr>
        </p:nvSpPr>
        <p:spPr>
          <a:xfrm>
            <a:off x="1244600" y="863600"/>
            <a:ext cx="18691123" cy="26035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Nb</a:t>
            </a:r>
            <a:r>
              <a:rPr lang="nb-NO" dirty="0"/>
              <a:t>: </a:t>
            </a:r>
            <a:r>
              <a:rPr dirty="0"/>
              <a:t>DH-Lab</a:t>
            </a:r>
          </a:p>
          <a:p>
            <a:r>
              <a:rPr u="sng" dirty="0">
                <a:hlinkClick r:id="rId2"/>
              </a:rPr>
              <a:t>https://www.nb.no/dh-lab/</a:t>
            </a:r>
            <a:r>
              <a:rPr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80EA5-0ABD-4002-A868-72EEB863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013364"/>
            <a:ext cx="19223182" cy="104740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20D6-9AD0-48EB-A804-CBE893D9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Text</a:t>
            </a:r>
            <a:r>
              <a:rPr lang="nb-NO" dirty="0"/>
              <a:t> Mining and </a:t>
            </a:r>
            <a:r>
              <a:rPr lang="nb-NO" dirty="0" err="1"/>
              <a:t>fake</a:t>
            </a:r>
            <a:r>
              <a:rPr lang="nb-NO" dirty="0"/>
              <a:t> </a:t>
            </a:r>
            <a:r>
              <a:rPr lang="nb-NO" dirty="0" err="1"/>
              <a:t>news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9CC35-ACC0-4DFA-9A04-F6A353E3E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Reddy, </a:t>
            </a:r>
            <a:r>
              <a:rPr lang="en-GB" dirty="0" err="1"/>
              <a:t>Harita</a:t>
            </a:r>
            <a:r>
              <a:rPr lang="en-GB" dirty="0"/>
              <a:t> et al. (2020). “</a:t>
            </a:r>
            <a:r>
              <a:rPr lang="en-GB" dirty="0">
                <a:hlinkClick r:id="rId2"/>
              </a:rPr>
              <a:t>Text-mining-based Fake News Detection. Using Ensemble Methods</a:t>
            </a:r>
            <a:r>
              <a:rPr lang="en-GB" dirty="0"/>
              <a:t>”</a:t>
            </a:r>
          </a:p>
          <a:p>
            <a:r>
              <a:rPr lang="en-GB" dirty="0"/>
              <a:t>Stylometric analyses and word vectors </a:t>
            </a:r>
          </a:p>
          <a:p>
            <a:r>
              <a:rPr lang="en-GB" dirty="0"/>
              <a:t>Quotes and uppercase letters </a:t>
            </a:r>
          </a:p>
        </p:txBody>
      </p:sp>
    </p:spTree>
    <p:extLst>
      <p:ext uri="{BB962C8B-B14F-4D97-AF65-F5344CB8AC3E}">
        <p14:creationId xmlns:p14="http://schemas.microsoft.com/office/powerpoint/2010/main" val="4146377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F1A9-17D3-446F-9415-7C16C5B50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AB2ED-5420-4FCC-A2EE-2F3B443C1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News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analysis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Eikon</a:t>
            </a:r>
            <a:r>
              <a:rPr lang="nb-NO" dirty="0"/>
              <a:t> Data API: </a:t>
            </a:r>
            <a:r>
              <a:rPr lang="nb-NO" dirty="0">
                <a:hlinkClick r:id="rId2"/>
              </a:rPr>
              <a:t>A Python </a:t>
            </a:r>
            <a:r>
              <a:rPr lang="nb-NO" dirty="0" err="1">
                <a:hlinkClick r:id="rId2"/>
              </a:rPr>
              <a:t>Tutorial</a:t>
            </a:r>
            <a:endParaRPr lang="nb-NO" dirty="0"/>
          </a:p>
          <a:p>
            <a:r>
              <a:rPr lang="nb-NO" dirty="0"/>
              <a:t>Natural Language Processing </a:t>
            </a:r>
            <a:r>
              <a:rPr lang="nb-NO" dirty="0" err="1"/>
              <a:t>with</a:t>
            </a:r>
            <a:r>
              <a:rPr lang="nb-NO" dirty="0"/>
              <a:t> Python: </a:t>
            </a:r>
            <a:r>
              <a:rPr lang="nb-NO" dirty="0">
                <a:hlinkClick r:id="rId3"/>
              </a:rPr>
              <a:t>Real </a:t>
            </a:r>
            <a:r>
              <a:rPr lang="nb-NO" dirty="0" err="1">
                <a:hlinkClick r:id="rId3"/>
              </a:rPr>
              <a:t>Python’s</a:t>
            </a:r>
            <a:r>
              <a:rPr lang="nb-NO" dirty="0">
                <a:hlinkClick r:id="rId3"/>
              </a:rPr>
              <a:t> </a:t>
            </a:r>
            <a:r>
              <a:rPr lang="nb-NO" dirty="0" err="1">
                <a:hlinkClick r:id="rId3"/>
              </a:rPr>
              <a:t>Tutorial</a:t>
            </a:r>
            <a:endParaRPr lang="nb-NO" dirty="0"/>
          </a:p>
          <a:p>
            <a:r>
              <a:rPr lang="nb-NO" dirty="0"/>
              <a:t>Web </a:t>
            </a:r>
            <a:r>
              <a:rPr lang="nb-NO" dirty="0" err="1"/>
              <a:t>Scraping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Python: </a:t>
            </a:r>
            <a:r>
              <a:rPr lang="nb-NO" dirty="0">
                <a:hlinkClick r:id="rId4"/>
              </a:rPr>
              <a:t>Real </a:t>
            </a:r>
            <a:r>
              <a:rPr lang="nb-NO" dirty="0" err="1">
                <a:hlinkClick r:id="rId4"/>
              </a:rPr>
              <a:t>Python’s</a:t>
            </a:r>
            <a:r>
              <a:rPr lang="nb-NO" dirty="0">
                <a:hlinkClick r:id="rId4"/>
              </a:rPr>
              <a:t> </a:t>
            </a:r>
            <a:r>
              <a:rPr lang="nb-NO" dirty="0" err="1">
                <a:hlinkClick r:id="rId4"/>
              </a:rPr>
              <a:t>Tutorial</a:t>
            </a:r>
            <a:r>
              <a:rPr lang="nb-NO" dirty="0">
                <a:hlinkClick r:id="rId4"/>
              </a:rPr>
              <a:t> </a:t>
            </a:r>
            <a:endParaRPr lang="nb-NO" dirty="0"/>
          </a:p>
          <a:p>
            <a:r>
              <a:rPr lang="nb-NO" dirty="0" err="1"/>
              <a:t>Twitter</a:t>
            </a:r>
            <a:r>
              <a:rPr lang="nb-NO" dirty="0"/>
              <a:t> </a:t>
            </a:r>
            <a:r>
              <a:rPr lang="nb-NO" dirty="0" err="1"/>
              <a:t>Scraping</a:t>
            </a:r>
            <a:r>
              <a:rPr lang="nb-NO" dirty="0"/>
              <a:t>: </a:t>
            </a:r>
            <a:r>
              <a:rPr lang="nb-NO" dirty="0">
                <a:hlinkClick r:id="rId5"/>
              </a:rPr>
              <a:t>DMI-TCAT</a:t>
            </a:r>
            <a:r>
              <a:rPr lang="nb-NO" dirty="0"/>
              <a:t>  (Digital Methods Initiative for </a:t>
            </a:r>
            <a:r>
              <a:rPr lang="nb-NO" dirty="0" err="1"/>
              <a:t>Twitter</a:t>
            </a:r>
            <a:r>
              <a:rPr lang="nb-NO" dirty="0"/>
              <a:t> </a:t>
            </a:r>
            <a:r>
              <a:rPr lang="nb-NO" dirty="0" err="1"/>
              <a:t>Capture</a:t>
            </a:r>
            <a:r>
              <a:rPr lang="nb-NO" dirty="0"/>
              <a:t> and Analysis </a:t>
            </a:r>
            <a:r>
              <a:rPr lang="nb-NO" dirty="0" err="1"/>
              <a:t>Toolset</a:t>
            </a:r>
            <a:r>
              <a:rPr lang="nb-NO" dirty="0"/>
              <a:t>) </a:t>
            </a:r>
            <a:r>
              <a:rPr lang="nb-NO" dirty="0">
                <a:hlinkClick r:id="rId6"/>
              </a:rPr>
              <a:t>https://www.youtube.com/watch?v=ex97eoorUeo&amp;t=1s</a:t>
            </a:r>
            <a:r>
              <a:rPr lang="nb-NO" dirty="0"/>
              <a:t> (DMI-TCAT) </a:t>
            </a:r>
          </a:p>
          <a:p>
            <a:r>
              <a:rPr lang="en-GB" dirty="0"/>
              <a:t>Reddy, </a:t>
            </a:r>
            <a:r>
              <a:rPr lang="en-GB" dirty="0" err="1"/>
              <a:t>Harita</a:t>
            </a:r>
            <a:r>
              <a:rPr lang="en-GB" dirty="0"/>
              <a:t> et al. (2020). “</a:t>
            </a:r>
            <a:r>
              <a:rPr lang="en-GB" dirty="0">
                <a:hlinkClick r:id="rId7"/>
              </a:rPr>
              <a:t>Text-mining-based Fake News Detection. Using Ensemble Methods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51734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va er tekstmining?"/>
          <p:cNvSpPr txBox="1">
            <a:spLocks noGrp="1"/>
          </p:cNvSpPr>
          <p:nvPr>
            <p:ph type="title"/>
          </p:nvPr>
        </p:nvSpPr>
        <p:spPr>
          <a:xfrm>
            <a:off x="11738979" y="1150211"/>
            <a:ext cx="11193758" cy="2603501"/>
          </a:xfrm>
          <a:prstGeom prst="rect">
            <a:avLst/>
          </a:prstGeom>
        </p:spPr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mining</a:t>
            </a:r>
            <a:r>
              <a:rPr dirty="0"/>
              <a:t>?</a:t>
            </a:r>
          </a:p>
        </p:txBody>
      </p:sp>
      <p:sp>
        <p:nvSpPr>
          <p:cNvPr id="149" name="Bruke digitale verktøy til å søke, utvinne og analysere tekstdata.…"/>
          <p:cNvSpPr txBox="1">
            <a:spLocks noGrp="1"/>
          </p:cNvSpPr>
          <p:nvPr>
            <p:ph type="body" sz="half" idx="1"/>
          </p:nvPr>
        </p:nvSpPr>
        <p:spPr>
          <a:xfrm>
            <a:off x="11546353" y="3241964"/>
            <a:ext cx="11579009" cy="90216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nb-NO" dirty="0"/>
              <a:t>The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digital </a:t>
            </a:r>
            <a:r>
              <a:rPr lang="nb-NO" dirty="0" err="1"/>
              <a:t>tools</a:t>
            </a:r>
            <a:r>
              <a:rPr lang="nb-NO" dirty="0"/>
              <a:t> to </a:t>
            </a:r>
            <a:r>
              <a:rPr lang="nb-NO" dirty="0" err="1"/>
              <a:t>search</a:t>
            </a:r>
            <a:r>
              <a:rPr lang="nb-NO" dirty="0"/>
              <a:t> for, </a:t>
            </a:r>
            <a:r>
              <a:rPr lang="nb-NO" dirty="0" err="1"/>
              <a:t>extract</a:t>
            </a:r>
            <a:r>
              <a:rPr lang="nb-NO" dirty="0"/>
              <a:t> and analyse </a:t>
            </a:r>
            <a:r>
              <a:rPr lang="nb-NO" dirty="0" err="1"/>
              <a:t>text</a:t>
            </a:r>
            <a:r>
              <a:rPr lang="nb-NO" dirty="0"/>
              <a:t> data</a:t>
            </a:r>
            <a:r>
              <a:rPr dirty="0"/>
              <a:t>.</a:t>
            </a:r>
          </a:p>
          <a:p>
            <a:r>
              <a:rPr dirty="0"/>
              <a:t>“</a:t>
            </a:r>
            <a:r>
              <a:rPr i="1" dirty="0"/>
              <a:t>Text mining </a:t>
            </a:r>
            <a:r>
              <a:rPr dirty="0"/>
              <a:t>or </a:t>
            </a:r>
            <a:r>
              <a:rPr lang="nb-NO" i="1" dirty="0" err="1"/>
              <a:t>text</a:t>
            </a:r>
            <a:r>
              <a:rPr lang="nb-NO" i="1" dirty="0"/>
              <a:t> </a:t>
            </a:r>
            <a:r>
              <a:rPr lang="nb-NO" i="1" dirty="0" err="1"/>
              <a:t>analytics</a:t>
            </a:r>
            <a:r>
              <a:rPr lang="en-US" i="1" dirty="0"/>
              <a:t> </a:t>
            </a:r>
            <a:r>
              <a:rPr lang="en-US" dirty="0"/>
              <a:t>is an umbrella term describing a range of techniques that seek to extract useful information from [...] the unstructured textual data of documents – such as books, web pages, emails, reports or product descriptions” (Maarten </a:t>
            </a:r>
            <a:r>
              <a:rPr lang="en-US" dirty="0" err="1"/>
              <a:t>Truyens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Patrick Van </a:t>
            </a:r>
            <a:r>
              <a:rPr lang="en-US" dirty="0" err="1"/>
              <a:t>Eecke</a:t>
            </a:r>
            <a:r>
              <a:rPr lang="en-US" dirty="0"/>
              <a:t>. 2014)</a:t>
            </a:r>
            <a:r>
              <a:rPr dirty="0"/>
              <a:t>]</a:t>
            </a:r>
            <a:endParaRPr lang="nb-NO" dirty="0"/>
          </a:p>
          <a:p>
            <a:r>
              <a:rPr lang="en-GB" dirty="0"/>
              <a:t>Corpus</a:t>
            </a:r>
          </a:p>
          <a:p>
            <a:pPr lvl="1"/>
            <a:r>
              <a:rPr lang="en-GB" dirty="0"/>
              <a:t>continuous mass of text of which we can conduct automatic and systematic analyses </a:t>
            </a:r>
          </a:p>
          <a:p>
            <a:endParaRPr dirty="0"/>
          </a:p>
        </p:txBody>
      </p:sp>
      <p:pic>
        <p:nvPicPr>
          <p:cNvPr id="150" name="Skjermbilde 2021-11-27 kl. 21.59.00.png" descr="Skjermbilde 2021-11-27 kl. 21.59.00.png"/>
          <p:cNvPicPr>
            <a:picLocks noChangeAspect="1"/>
          </p:cNvPicPr>
          <p:nvPr/>
        </p:nvPicPr>
        <p:blipFill>
          <a:blip r:embed="rId2">
            <a:alphaModFix amt="51612"/>
          </a:blip>
          <a:stretch>
            <a:fillRect/>
          </a:stretch>
        </p:blipFill>
        <p:spPr>
          <a:xfrm>
            <a:off x="97088" y="208144"/>
            <a:ext cx="10505332" cy="12921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Hvorfor tekstmin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mining</a:t>
            </a:r>
            <a:r>
              <a:rPr dirty="0"/>
              <a:t>? </a:t>
            </a:r>
          </a:p>
        </p:txBody>
      </p:sp>
      <p:sp>
        <p:nvSpPr>
          <p:cNvPr id="153" name="Kan gi oversikt over mønstre i store tekstmasser…"/>
          <p:cNvSpPr txBox="1">
            <a:spLocks noGrp="1"/>
          </p:cNvSpPr>
          <p:nvPr>
            <p:ph type="body" sz="half" idx="1"/>
          </p:nvPr>
        </p:nvSpPr>
        <p:spPr>
          <a:xfrm>
            <a:off x="1231900" y="2514537"/>
            <a:ext cx="8330697" cy="10109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58800" indent="-558800" defTabSz="726440">
              <a:spcBef>
                <a:spcPts val="5100"/>
              </a:spcBef>
              <a:defRPr sz="4400"/>
            </a:pPr>
            <a:r>
              <a:rPr lang="nb-NO" dirty="0" err="1"/>
              <a:t>Overview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in </a:t>
            </a:r>
            <a:r>
              <a:rPr lang="nb-NO" dirty="0" err="1"/>
              <a:t>large</a:t>
            </a:r>
            <a:r>
              <a:rPr lang="nb-NO" dirty="0"/>
              <a:t> </a:t>
            </a:r>
            <a:r>
              <a:rPr lang="nb-NO" dirty="0" err="1"/>
              <a:t>text</a:t>
            </a:r>
            <a:r>
              <a:rPr lang="nb-NO" dirty="0"/>
              <a:t> masses</a:t>
            </a:r>
            <a:endParaRPr dirty="0"/>
          </a:p>
          <a:p>
            <a:pPr marL="558800" indent="-558800" defTabSz="726440">
              <a:spcBef>
                <a:spcPts val="5100"/>
              </a:spcBef>
              <a:defRPr sz="4400"/>
            </a:pPr>
            <a:r>
              <a:rPr lang="nb-NO" dirty="0" err="1"/>
              <a:t>Provide</a:t>
            </a:r>
            <a:r>
              <a:rPr lang="nb-NO" dirty="0"/>
              <a:t> </a:t>
            </a:r>
            <a:r>
              <a:rPr lang="nb-NO" dirty="0" err="1"/>
              <a:t>insight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would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very</a:t>
            </a:r>
            <a:r>
              <a:rPr lang="nb-NO" dirty="0"/>
              <a:t> </a:t>
            </a:r>
            <a:r>
              <a:rPr lang="nb-NO" dirty="0" err="1"/>
              <a:t>difficult</a:t>
            </a:r>
            <a:r>
              <a:rPr lang="nb-NO" dirty="0"/>
              <a:t> and time-</a:t>
            </a:r>
            <a:r>
              <a:rPr lang="nb-NO" dirty="0" err="1"/>
              <a:t>consuming</a:t>
            </a:r>
            <a:r>
              <a:rPr lang="nb-NO" dirty="0"/>
              <a:t> to </a:t>
            </a:r>
            <a:r>
              <a:rPr lang="nb-NO" dirty="0" err="1"/>
              <a:t>reach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qualitative</a:t>
            </a:r>
            <a:r>
              <a:rPr lang="nb-NO" dirty="0"/>
              <a:t>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</a:p>
          <a:p>
            <a:pPr marL="558800" indent="-558800" defTabSz="726440">
              <a:spcBef>
                <a:spcPts val="5100"/>
              </a:spcBef>
              <a:defRPr sz="4400"/>
            </a:pPr>
            <a:r>
              <a:rPr lang="nb-NO" dirty="0" err="1"/>
              <a:t>Identify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questions</a:t>
            </a:r>
          </a:p>
          <a:p>
            <a:pPr marL="558800" indent="-558800" defTabSz="726440">
              <a:spcBef>
                <a:spcPts val="5100"/>
              </a:spcBef>
              <a:defRPr sz="4400"/>
            </a:pPr>
            <a:r>
              <a:rPr lang="nb-NO" dirty="0"/>
              <a:t> </a:t>
            </a:r>
            <a:r>
              <a:rPr lang="nb-NO" dirty="0" err="1"/>
              <a:t>Investigate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questions</a:t>
            </a:r>
            <a:endParaRPr dirty="0"/>
          </a:p>
        </p:txBody>
      </p:sp>
      <p:pic>
        <p:nvPicPr>
          <p:cNvPr id="154" name="Skjermbilde 2021-11-27 kl. 22.04.09.png" descr="Skjermbilde 2021-11-27 kl. 22.04.09.png"/>
          <p:cNvPicPr>
            <a:picLocks noChangeAspect="1"/>
          </p:cNvPicPr>
          <p:nvPr/>
        </p:nvPicPr>
        <p:blipFill>
          <a:blip r:embed="rId2">
            <a:alphaModFix amt="75121"/>
          </a:blip>
          <a:stretch>
            <a:fillRect/>
          </a:stretch>
        </p:blipFill>
        <p:spPr>
          <a:xfrm>
            <a:off x="10114507" y="3372148"/>
            <a:ext cx="14124252" cy="8792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oyant Tool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8790">
              <a:defRPr sz="3596" spc="575"/>
            </a:pPr>
            <a:r>
              <a:rPr dirty="0" err="1"/>
              <a:t>Voyant</a:t>
            </a:r>
            <a:r>
              <a:rPr dirty="0"/>
              <a:t> Tools</a:t>
            </a:r>
          </a:p>
          <a:p>
            <a:pPr defTabSz="478790">
              <a:defRPr sz="3596" spc="575"/>
            </a:pPr>
            <a:r>
              <a:rPr u="sng" dirty="0">
                <a:hlinkClick r:id="rId2"/>
              </a:rPr>
              <a:t>https://voyant-tools.org</a:t>
            </a:r>
          </a:p>
          <a:p>
            <a:pPr defTabSz="478790">
              <a:defRPr sz="3596" spc="575"/>
            </a:pPr>
            <a:r>
              <a:rPr u="sng" dirty="0">
                <a:hlinkClick r:id="rId3"/>
              </a:rPr>
              <a:t>https://voyant-tools.org/docs/#!/guide/about</a:t>
            </a:r>
          </a:p>
        </p:txBody>
      </p:sp>
      <p:pic>
        <p:nvPicPr>
          <p:cNvPr id="157" name="Skjermbilde 2021-12-01 kl. 08.45.16.png" descr="Skjermbilde 2021-12-01 kl. 08.45.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43" y="2852632"/>
            <a:ext cx="13705333" cy="10634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Prøv deg frem:…"/>
          <p:cNvSpPr txBox="1">
            <a:spLocks noGrp="1"/>
          </p:cNvSpPr>
          <p:nvPr>
            <p:ph type="body" sz="half" idx="4294967295"/>
          </p:nvPr>
        </p:nvSpPr>
        <p:spPr>
          <a:xfrm>
            <a:off x="1011429" y="3396418"/>
            <a:ext cx="8330698" cy="101093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 defTabSz="693419">
              <a:spcBef>
                <a:spcPts val="4900"/>
              </a:spcBef>
              <a:buSzTx/>
              <a:buNone/>
              <a:defRPr sz="4200"/>
            </a:pPr>
            <a:r>
              <a:rPr lang="nb-NO" u="sng" dirty="0"/>
              <a:t>[TUTORIAL [</a:t>
            </a:r>
            <a:r>
              <a:rPr lang="nb-NO" u="sng" dirty="0" err="1"/>
              <a:t>Coming</a:t>
            </a:r>
            <a:r>
              <a:rPr lang="nb-NO" u="sng" dirty="0"/>
              <a:t>! ]]</a:t>
            </a:r>
          </a:p>
          <a:p>
            <a:pPr marL="0" indent="0" algn="ctr" defTabSz="693419">
              <a:spcBef>
                <a:spcPts val="4900"/>
              </a:spcBef>
              <a:buSzTx/>
              <a:buNone/>
              <a:defRPr sz="4200"/>
            </a:pPr>
            <a:r>
              <a:rPr lang="nb-NO" u="sng" dirty="0" err="1"/>
              <a:t>Try</a:t>
            </a:r>
            <a:r>
              <a:rPr lang="nb-NO" u="sng" dirty="0"/>
              <a:t> </a:t>
            </a:r>
            <a:r>
              <a:rPr lang="nb-NO" u="sng" dirty="0" err="1"/>
              <a:t>out</a:t>
            </a:r>
            <a:r>
              <a:rPr lang="nb-NO" u="sng" dirty="0"/>
              <a:t> </a:t>
            </a:r>
            <a:r>
              <a:rPr lang="nb-NO" u="sng" dirty="0" err="1"/>
              <a:t>Voyant</a:t>
            </a:r>
            <a:r>
              <a:rPr lang="nb-NO" u="sng" dirty="0"/>
              <a:t> Tools</a:t>
            </a:r>
            <a:r>
              <a:rPr dirty="0"/>
              <a:t>:</a:t>
            </a:r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/>
              <a:t>Create a </a:t>
            </a:r>
            <a:r>
              <a:rPr lang="nb-NO" dirty="0" err="1"/>
              <a:t>corpus</a:t>
            </a:r>
            <a:r>
              <a:rPr lang="nb-NO" dirty="0"/>
              <a:t> by </a:t>
            </a:r>
            <a:r>
              <a:rPr lang="nb-NO" dirty="0" err="1"/>
              <a:t>adding</a:t>
            </a:r>
            <a:r>
              <a:rPr lang="nb-NO" dirty="0"/>
              <a:t> </a:t>
            </a:r>
            <a:r>
              <a:rPr lang="nb-NO" dirty="0" err="1"/>
              <a:t>Urls</a:t>
            </a:r>
            <a:r>
              <a:rPr lang="nb-NO" dirty="0"/>
              <a:t> or </a:t>
            </a:r>
            <a:r>
              <a:rPr lang="nb-NO" dirty="0" err="1"/>
              <a:t>uploading</a:t>
            </a:r>
            <a:r>
              <a:rPr lang="nb-NO" dirty="0"/>
              <a:t> files</a:t>
            </a:r>
            <a:r>
              <a:rPr dirty="0"/>
              <a:t>.</a:t>
            </a:r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different </a:t>
            </a:r>
            <a:r>
              <a:rPr lang="nb-NO" dirty="0" err="1"/>
              <a:t>tools</a:t>
            </a:r>
            <a:r>
              <a:rPr lang="nb-NO" dirty="0"/>
              <a:t> to </a:t>
            </a:r>
            <a:r>
              <a:rPr lang="nb-NO" dirty="0" err="1"/>
              <a:t>explore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corpus</a:t>
            </a:r>
            <a:r>
              <a:rPr dirty="0"/>
              <a:t>. </a:t>
            </a:r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/>
              <a:t>Make sure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make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tools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those</a:t>
            </a:r>
            <a:r>
              <a:rPr lang="nb-NO" dirty="0"/>
              <a:t> </a:t>
            </a:r>
            <a:r>
              <a:rPr lang="nb-NO" dirty="0" err="1"/>
              <a:t>who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visible by </a:t>
            </a:r>
            <a:r>
              <a:rPr lang="nb-NO" dirty="0" err="1"/>
              <a:t>default</a:t>
            </a:r>
            <a:r>
              <a:rPr lang="nb-NO" dirty="0"/>
              <a:t>.</a:t>
            </a:r>
            <a:r>
              <a:rPr dirty="0"/>
              <a:t> </a:t>
            </a:r>
            <a:endParaRPr lang="nb-NO" dirty="0"/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 err="1"/>
              <a:t>Compare</a:t>
            </a:r>
            <a:r>
              <a:rPr lang="nb-NO" dirty="0"/>
              <a:t> terms in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corpora</a:t>
            </a:r>
            <a:r>
              <a:rPr lang="nb-NO" dirty="0"/>
              <a:t>, i.e.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difference</a:t>
            </a:r>
            <a:r>
              <a:rPr lang="nb-NO" dirty="0"/>
              <a:t> </a:t>
            </a:r>
            <a:r>
              <a:rPr lang="nb-NO" dirty="0" err="1"/>
              <a:t>between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releative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terms</a:t>
            </a:r>
            <a:endParaRPr dirty="0"/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 err="1"/>
              <a:t>Inspect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stopword</a:t>
            </a:r>
            <a:r>
              <a:rPr lang="nb-NO" dirty="0"/>
              <a:t> list and make sure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able</a:t>
            </a:r>
            <a:r>
              <a:rPr lang="nb-NO" dirty="0"/>
              <a:t> to </a:t>
            </a:r>
            <a:r>
              <a:rPr lang="nb-NO" dirty="0" err="1"/>
              <a:t>switch</a:t>
            </a:r>
            <a:r>
              <a:rPr lang="nb-NO" dirty="0"/>
              <a:t> to </a:t>
            </a:r>
            <a:r>
              <a:rPr lang="nb-NO" dirty="0" err="1"/>
              <a:t>another</a:t>
            </a:r>
            <a:r>
              <a:rPr lang="nb-NO" dirty="0"/>
              <a:t> </a:t>
            </a:r>
            <a:r>
              <a:rPr lang="nb-NO" dirty="0" err="1"/>
              <a:t>stopword</a:t>
            </a:r>
            <a:r>
              <a:rPr lang="nb-NO" dirty="0"/>
              <a:t> list as </a:t>
            </a:r>
            <a:r>
              <a:rPr lang="nb-NO" dirty="0" err="1"/>
              <a:t>well</a:t>
            </a:r>
            <a:r>
              <a:rPr lang="nb-NO" dirty="0"/>
              <a:t> as </a:t>
            </a:r>
            <a:r>
              <a:rPr lang="nb-NO" dirty="0" err="1"/>
              <a:t>modifing</a:t>
            </a:r>
            <a:r>
              <a:rPr lang="nb-NO" dirty="0"/>
              <a:t> a given </a:t>
            </a:r>
            <a:r>
              <a:rPr lang="nb-NO" dirty="0" err="1"/>
              <a:t>stopword</a:t>
            </a:r>
            <a:r>
              <a:rPr lang="nb-NO" dirty="0"/>
              <a:t> list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-gram"/>
          <p:cNvSpPr txBox="1">
            <a:spLocks noGrp="1"/>
          </p:cNvSpPr>
          <p:nvPr>
            <p:ph type="title"/>
          </p:nvPr>
        </p:nvSpPr>
        <p:spPr>
          <a:xfrm>
            <a:off x="2479232" y="1282493"/>
            <a:ext cx="9525001" cy="26035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Ngram</a:t>
            </a:r>
            <a:endParaRPr dirty="0"/>
          </a:p>
        </p:txBody>
      </p:sp>
      <p:sp>
        <p:nvSpPr>
          <p:cNvPr id="161" name="N-gram - sekvens av ett eller flere elementer…"/>
          <p:cNvSpPr txBox="1">
            <a:spLocks noGrp="1"/>
          </p:cNvSpPr>
          <p:nvPr>
            <p:ph type="body" sz="half" idx="1"/>
          </p:nvPr>
        </p:nvSpPr>
        <p:spPr>
          <a:xfrm>
            <a:off x="671377" y="3433271"/>
            <a:ext cx="12277712" cy="8521701"/>
          </a:xfrm>
          <a:prstGeom prst="rect">
            <a:avLst/>
          </a:prstGeom>
        </p:spPr>
        <p:txBody>
          <a:bodyPr/>
          <a:lstStyle/>
          <a:p>
            <a:r>
              <a:rPr dirty="0"/>
              <a:t>N-gram </a:t>
            </a:r>
            <a:r>
              <a:rPr lang="en-GB" dirty="0"/>
              <a:t>–</a:t>
            </a:r>
            <a:r>
              <a:rPr dirty="0"/>
              <a:t> </a:t>
            </a:r>
            <a:r>
              <a:rPr lang="nb-NO" dirty="0" err="1"/>
              <a:t>sequences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or more elements</a:t>
            </a:r>
            <a:endParaRPr dirty="0"/>
          </a:p>
          <a:p>
            <a:r>
              <a:rPr lang="nb-NO" dirty="0"/>
              <a:t>Words</a:t>
            </a:r>
            <a:r>
              <a:rPr dirty="0"/>
              <a:t>, </a:t>
            </a:r>
            <a:r>
              <a:rPr lang="nb-NO" dirty="0"/>
              <a:t>letters,</a:t>
            </a:r>
            <a:r>
              <a:rPr dirty="0"/>
              <a:t> </a:t>
            </a:r>
            <a:r>
              <a:rPr lang="nb-NO" dirty="0" err="1"/>
              <a:t>phonemes</a:t>
            </a:r>
            <a:r>
              <a:rPr lang="nb-NO" dirty="0"/>
              <a:t> </a:t>
            </a:r>
          </a:p>
          <a:p>
            <a:r>
              <a:rPr dirty="0"/>
              <a:t>Unigram: “</a:t>
            </a:r>
            <a:r>
              <a:rPr dirty="0" err="1"/>
              <a:t>Pandemi</a:t>
            </a:r>
            <a:r>
              <a:rPr lang="nb-NO" dirty="0"/>
              <a:t>c</a:t>
            </a:r>
            <a:r>
              <a:rPr dirty="0"/>
              <a:t>"</a:t>
            </a:r>
          </a:p>
          <a:p>
            <a:r>
              <a:rPr dirty="0"/>
              <a:t>Bigram: "</a:t>
            </a:r>
            <a:r>
              <a:rPr lang="nb-NO" dirty="0" err="1"/>
              <a:t>climate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dirty="0"/>
              <a:t>”</a:t>
            </a:r>
          </a:p>
          <a:p>
            <a:r>
              <a:rPr dirty="0"/>
              <a:t>Trigram: "</a:t>
            </a:r>
            <a:r>
              <a:rPr lang="nb-NO" dirty="0"/>
              <a:t>Second </a:t>
            </a:r>
            <a:r>
              <a:rPr lang="nb-NO" dirty="0" err="1"/>
              <a:t>world</a:t>
            </a:r>
            <a:r>
              <a:rPr lang="nb-NO" dirty="0"/>
              <a:t> </a:t>
            </a:r>
            <a:r>
              <a:rPr lang="nb-NO" dirty="0" err="1"/>
              <a:t>war</a:t>
            </a:r>
            <a:r>
              <a:rPr dirty="0"/>
              <a:t>"</a:t>
            </a:r>
          </a:p>
        </p:txBody>
      </p:sp>
      <p:pic>
        <p:nvPicPr>
          <p:cNvPr id="162" name="Skjermbilde 2021-12-01 kl. 08.22.53.png" descr="Skjermbilde 2021-12-01 kl. 08.22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029" y="3238267"/>
            <a:ext cx="6232721" cy="4995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kjermbilde 2021-12-01 kl. 08.24.58.png" descr="Skjermbilde 2021-12-01 kl. 08.24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926" y="8467441"/>
            <a:ext cx="8451004" cy="4550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https://www.nb.no/sp_tjenester/beta/ngram_1/…"/>
          <p:cNvSpPr txBox="1">
            <a:spLocks noGrp="1"/>
          </p:cNvSpPr>
          <p:nvPr>
            <p:ph type="body" idx="1"/>
          </p:nvPr>
        </p:nvSpPr>
        <p:spPr>
          <a:xfrm>
            <a:off x="1238250" y="2398164"/>
            <a:ext cx="21907501" cy="9448801"/>
          </a:xfrm>
          <a:prstGeom prst="rect">
            <a:avLst/>
          </a:prstGeom>
        </p:spPr>
        <p:txBody>
          <a:bodyPr/>
          <a:lstStyle/>
          <a:p>
            <a:r>
              <a:rPr lang="nb-NO" u="sng" dirty="0"/>
              <a:t>[TUTORIAL: </a:t>
            </a:r>
            <a:r>
              <a:rPr lang="nb-NO" u="sng" dirty="0" err="1"/>
              <a:t>Coming</a:t>
            </a:r>
            <a:r>
              <a:rPr lang="nb-NO" u="sng" dirty="0"/>
              <a:t>!]</a:t>
            </a:r>
            <a:endParaRPr lang="nb-NO" u="sng" dirty="0">
              <a:hlinkClick r:id="rId2"/>
            </a:endParaRPr>
          </a:p>
          <a:p>
            <a:r>
              <a:rPr u="sng" dirty="0">
                <a:hlinkClick r:id="rId2"/>
              </a:rPr>
              <a:t>https://www.nb.no/ngram/</a:t>
            </a:r>
          </a:p>
          <a:p>
            <a:r>
              <a:rPr u="sng" dirty="0">
                <a:hlinkClick r:id="rId3"/>
              </a:rPr>
              <a:t>https://books.google.com/ngrams</a:t>
            </a:r>
          </a:p>
          <a:p>
            <a:r>
              <a:rPr dirty="0" err="1"/>
              <a:t>Trendlinjer</a:t>
            </a:r>
            <a:r>
              <a:rPr dirty="0"/>
              <a:t>: </a:t>
            </a:r>
            <a:r>
              <a:rPr dirty="0" err="1"/>
              <a:t>Dagsplott</a:t>
            </a:r>
            <a:r>
              <a:rPr dirty="0"/>
              <a:t> for </a:t>
            </a:r>
            <a:r>
              <a:rPr dirty="0" err="1"/>
              <a:t>aviser</a:t>
            </a:r>
            <a:r>
              <a:rPr dirty="0"/>
              <a:t>: </a:t>
            </a:r>
            <a:r>
              <a:rPr lang="en-GB" u="sng" dirty="0">
                <a:hlinkClick r:id="rId4"/>
              </a:rPr>
              <a:t>https://beta.nb.no/dhlab/dagsplott/</a:t>
            </a:r>
            <a:r>
              <a:rPr lang="en-GB" u="sng" dirty="0"/>
              <a:t> </a:t>
            </a:r>
            <a:endParaRPr dirty="0"/>
          </a:p>
        </p:txBody>
      </p:sp>
      <p:sp>
        <p:nvSpPr>
          <p:cNvPr id="166" name="Lenker N-gram"/>
          <p:cNvSpPr txBox="1">
            <a:spLocks noGrp="1"/>
          </p:cNvSpPr>
          <p:nvPr>
            <p:ph type="title" idx="4294967295"/>
          </p:nvPr>
        </p:nvSpPr>
        <p:spPr>
          <a:xfrm>
            <a:off x="2479232" y="1282493"/>
            <a:ext cx="9525001" cy="2603501"/>
          </a:xfrm>
          <a:prstGeom prst="rect">
            <a:avLst/>
          </a:prstGeom>
        </p:spPr>
        <p:txBody>
          <a:bodyPr/>
          <a:lstStyle/>
          <a:p>
            <a:r>
              <a:rPr dirty="0"/>
              <a:t>L</a:t>
            </a:r>
            <a:r>
              <a:rPr lang="nb-NO" dirty="0" err="1"/>
              <a:t>inks</a:t>
            </a:r>
            <a:r>
              <a:rPr dirty="0"/>
              <a:t> N-gram</a:t>
            </a:r>
            <a:r>
              <a:rPr lang="nb-NO" dirty="0"/>
              <a:t> </a:t>
            </a:r>
            <a:r>
              <a:rPr lang="nb-NO" dirty="0" err="1"/>
              <a:t>engines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øv deg fr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/>
              <a:t>Your turn</a:t>
            </a:r>
            <a:endParaRPr dirty="0"/>
          </a:p>
        </p:txBody>
      </p:sp>
      <p:sp>
        <p:nvSpPr>
          <p:cNvPr id="169" name="Ta i bruk en eller flere av n-gram-tjenestene med ord av interesse for deg. Velg/avgrens når det gjelder periode, korpus og eventuelt språk."/>
          <p:cNvSpPr txBox="1">
            <a:spLocks noGrp="1"/>
          </p:cNvSpPr>
          <p:nvPr>
            <p:ph type="body" idx="1"/>
          </p:nvPr>
        </p:nvSpPr>
        <p:spPr>
          <a:xfrm>
            <a:off x="901194" y="2133599"/>
            <a:ext cx="21907501" cy="9448801"/>
          </a:xfrm>
          <a:prstGeom prst="rect">
            <a:avLst/>
          </a:prstGeom>
        </p:spPr>
        <p:txBody>
          <a:bodyPr/>
          <a:lstStyle/>
          <a:p>
            <a:r>
              <a:rPr lang="nb-NO" dirty="0" err="1"/>
              <a:t>Try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or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n gram/</a:t>
            </a:r>
            <a:r>
              <a:rPr lang="nb-NO" dirty="0" err="1"/>
              <a:t>word</a:t>
            </a:r>
            <a:r>
              <a:rPr lang="nb-NO" dirty="0"/>
              <a:t> </a:t>
            </a:r>
            <a:r>
              <a:rPr lang="nb-NO" dirty="0" err="1"/>
              <a:t>frequency</a:t>
            </a:r>
            <a:r>
              <a:rPr lang="nb-NO" dirty="0"/>
              <a:t> </a:t>
            </a:r>
            <a:r>
              <a:rPr lang="nb-NO" dirty="0" err="1"/>
              <a:t>engines</a:t>
            </a:r>
            <a:r>
              <a:rPr lang="nb-NO" dirty="0"/>
              <a:t> </a:t>
            </a:r>
            <a:r>
              <a:rPr lang="nb-NO" dirty="0" err="1"/>
              <a:t>searching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relevant terms for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or </a:t>
            </a:r>
            <a:r>
              <a:rPr lang="nb-NO" dirty="0" err="1"/>
              <a:t>interests</a:t>
            </a:r>
            <a:r>
              <a:rPr dirty="0"/>
              <a:t>. </a:t>
            </a:r>
            <a:r>
              <a:rPr lang="nb-NO" dirty="0" err="1"/>
              <a:t>Adapt</a:t>
            </a:r>
            <a:r>
              <a:rPr lang="nb-NO" dirty="0"/>
              <a:t>/</a:t>
            </a:r>
            <a:r>
              <a:rPr lang="nb-NO" dirty="0" err="1"/>
              <a:t>delimit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corpus</a:t>
            </a:r>
            <a:r>
              <a:rPr lang="nb-NO" dirty="0"/>
              <a:t> to a relevant time </a:t>
            </a:r>
            <a:r>
              <a:rPr lang="nb-NO" dirty="0" err="1"/>
              <a:t>frame</a:t>
            </a:r>
            <a:r>
              <a:rPr lang="nb-NO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Konkordansanaly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 err="1"/>
              <a:t>Concordance</a:t>
            </a:r>
            <a:r>
              <a:rPr lang="nb-NO" dirty="0"/>
              <a:t> analyses</a:t>
            </a:r>
            <a:endParaRPr dirty="0"/>
          </a:p>
        </p:txBody>
      </p:sp>
      <p:sp>
        <p:nvSpPr>
          <p:cNvPr id="178" name="Begrepet konkordans (concordantia, ‘overensstemmelse’) betegner en alfabetisk liste over ord i en tekst og hvor de befinner seg. Konkordanser i digitale korpus er liste med forkomstene av et bestemt ord i kontekst (et visst antall ord før og etter målord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/>
              <a:t>The </a:t>
            </a:r>
            <a:r>
              <a:rPr lang="nb-NO" dirty="0" err="1"/>
              <a:t>concept</a:t>
            </a:r>
            <a:r>
              <a:rPr lang="nb-NO" dirty="0"/>
              <a:t> </a:t>
            </a:r>
            <a:r>
              <a:rPr lang="nb-NO" dirty="0" err="1"/>
              <a:t>concordance</a:t>
            </a:r>
            <a:r>
              <a:rPr dirty="0"/>
              <a:t>(</a:t>
            </a:r>
            <a:r>
              <a:rPr dirty="0" err="1"/>
              <a:t>concordantia</a:t>
            </a:r>
            <a:r>
              <a:rPr dirty="0"/>
              <a:t>, ‘</a:t>
            </a:r>
            <a:r>
              <a:rPr dirty="0" err="1"/>
              <a:t>overensstemmelse</a:t>
            </a:r>
            <a:r>
              <a:rPr dirty="0"/>
              <a:t>’</a:t>
            </a:r>
            <a:r>
              <a:rPr lang="nb-NO" dirty="0"/>
              <a:t>): an </a:t>
            </a:r>
            <a:r>
              <a:rPr lang="nb-NO" dirty="0" err="1"/>
              <a:t>alphabetic</a:t>
            </a:r>
            <a:r>
              <a:rPr lang="nb-NO" dirty="0"/>
              <a:t> list </a:t>
            </a:r>
            <a:r>
              <a:rPr lang="nb-NO" dirty="0" err="1"/>
              <a:t>of</a:t>
            </a:r>
            <a:r>
              <a:rPr dirty="0"/>
              <a:t> </a:t>
            </a:r>
            <a:r>
              <a:rPr lang="nb-NO" dirty="0" err="1"/>
              <a:t>words</a:t>
            </a:r>
            <a:r>
              <a:rPr lang="nb-NO" dirty="0"/>
              <a:t> in a </a:t>
            </a:r>
            <a:r>
              <a:rPr lang="nb-NO" dirty="0" err="1"/>
              <a:t>text</a:t>
            </a:r>
            <a:r>
              <a:rPr lang="nb-NO" dirty="0"/>
              <a:t> and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located</a:t>
            </a:r>
            <a:r>
              <a:rPr dirty="0"/>
              <a:t>. </a:t>
            </a:r>
            <a:r>
              <a:rPr lang="nb-NO" dirty="0"/>
              <a:t>In digital </a:t>
            </a:r>
            <a:r>
              <a:rPr lang="nb-NO" dirty="0" err="1"/>
              <a:t>corpora</a:t>
            </a:r>
            <a:r>
              <a:rPr lang="nb-NO" dirty="0"/>
              <a:t>: list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occurrences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word</a:t>
            </a:r>
            <a:r>
              <a:rPr lang="nb-NO" dirty="0"/>
              <a:t> in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dirty="0"/>
              <a:t>(</a:t>
            </a:r>
            <a:r>
              <a:rPr lang="nb-NO" dirty="0"/>
              <a:t>a </a:t>
            </a:r>
            <a:r>
              <a:rPr lang="nb-NO" dirty="0" err="1"/>
              <a:t>determined</a:t>
            </a:r>
            <a:r>
              <a:rPr lang="nb-NO" dirty="0"/>
              <a:t>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before</a:t>
            </a:r>
            <a:r>
              <a:rPr lang="nb-NO" dirty="0"/>
              <a:t> and </a:t>
            </a:r>
            <a:r>
              <a:rPr lang="nb-NO" dirty="0" err="1"/>
              <a:t>after</a:t>
            </a:r>
            <a:r>
              <a:rPr lang="nb-NO" dirty="0"/>
              <a:t> target </a:t>
            </a:r>
            <a:r>
              <a:rPr lang="nb-NO" dirty="0" err="1"/>
              <a:t>word</a:t>
            </a:r>
            <a:r>
              <a:rPr dirty="0"/>
              <a:t>). </a:t>
            </a:r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/>
              <a:t>Purpose: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overview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a </a:t>
            </a:r>
            <a:r>
              <a:rPr lang="nb-NO" dirty="0" err="1"/>
              <a:t>word</a:t>
            </a:r>
            <a:r>
              <a:rPr lang="nb-NO" dirty="0"/>
              <a:t> is used </a:t>
            </a:r>
            <a:r>
              <a:rPr lang="nb-NO" dirty="0" err="1"/>
              <a:t>across</a:t>
            </a:r>
            <a:r>
              <a:rPr lang="nb-NO" dirty="0"/>
              <a:t> a digital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collection</a:t>
            </a:r>
            <a:r>
              <a:rPr lang="nb-NO" dirty="0"/>
              <a:t> </a:t>
            </a:r>
          </a:p>
          <a:p>
            <a:pPr marL="533400" indent="-533400" defTabSz="693419">
              <a:spcBef>
                <a:spcPts val="4900"/>
              </a:spcBef>
              <a:defRPr sz="4200"/>
            </a:pPr>
            <a:r>
              <a:rPr lang="nb-NO" dirty="0"/>
              <a:t>App</a:t>
            </a:r>
            <a:r>
              <a:rPr dirty="0"/>
              <a:t> for </a:t>
            </a:r>
            <a:r>
              <a:rPr lang="nb-NO" dirty="0" err="1"/>
              <a:t>concordance</a:t>
            </a:r>
            <a:r>
              <a:rPr lang="nb-NO" dirty="0"/>
              <a:t> analyses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API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dirty="0"/>
              <a:t>NBs DH-lab: </a:t>
            </a:r>
            <a:r>
              <a:rPr u="sng" dirty="0">
                <a:hlinkClick r:id="rId2"/>
              </a:rPr>
              <a:t>https://beta.nb.no/dhlab/concordances/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ollokasjonsanalys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b-NO" dirty="0" err="1"/>
              <a:t>Collocation</a:t>
            </a:r>
            <a:r>
              <a:rPr lang="nb-NO" dirty="0"/>
              <a:t> analyses</a:t>
            </a:r>
            <a:endParaRPr dirty="0"/>
          </a:p>
        </p:txBody>
      </p:sp>
      <p:sp>
        <p:nvSpPr>
          <p:cNvPr id="181" name="Begrepet kollokasjon betegner ord som er assosiert med hverandre, som ofte forekommer sammen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 defTabSz="709930">
              <a:spcBef>
                <a:spcPts val="5000"/>
              </a:spcBef>
              <a:defRPr sz="4300"/>
            </a:pPr>
            <a:r>
              <a:rPr lang="nb-NO" dirty="0"/>
              <a:t>The </a:t>
            </a:r>
            <a:r>
              <a:rPr lang="nb-NO" dirty="0" err="1"/>
              <a:t>concept</a:t>
            </a:r>
            <a:r>
              <a:rPr lang="nb-NO" dirty="0"/>
              <a:t> </a:t>
            </a:r>
            <a:r>
              <a:rPr lang="nb-NO" dirty="0" err="1"/>
              <a:t>collocation</a:t>
            </a:r>
            <a:r>
              <a:rPr lang="nb-NO" dirty="0"/>
              <a:t>: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associated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</a:t>
            </a:r>
            <a:r>
              <a:rPr lang="nb-NO" dirty="0" err="1"/>
              <a:t>another</a:t>
            </a:r>
            <a:r>
              <a:rPr lang="nb-NO" dirty="0"/>
              <a:t> </a:t>
            </a:r>
            <a:endParaRPr dirty="0"/>
          </a:p>
          <a:p>
            <a:pPr marL="546100" indent="-546100" defTabSz="709930">
              <a:spcBef>
                <a:spcPts val="5000"/>
              </a:spcBef>
              <a:defRPr sz="4300"/>
            </a:pPr>
            <a:r>
              <a:rPr dirty="0"/>
              <a:t>I</a:t>
            </a:r>
            <a:r>
              <a:rPr lang="nb-NO" dirty="0"/>
              <a:t>n </a:t>
            </a:r>
            <a:r>
              <a:rPr lang="nb-NO" dirty="0" err="1"/>
              <a:t>corpus</a:t>
            </a:r>
            <a:r>
              <a:rPr lang="nb-NO" dirty="0"/>
              <a:t> </a:t>
            </a:r>
            <a:r>
              <a:rPr lang="nb-NO" dirty="0" err="1"/>
              <a:t>linguistics</a:t>
            </a:r>
            <a:r>
              <a:rPr lang="nb-NO" dirty="0"/>
              <a:t> and </a:t>
            </a:r>
            <a:r>
              <a:rPr lang="nb-NO" dirty="0" err="1"/>
              <a:t>text</a:t>
            </a:r>
            <a:r>
              <a:rPr lang="nb-NO" dirty="0"/>
              <a:t> </a:t>
            </a:r>
            <a:r>
              <a:rPr lang="nb-NO" dirty="0" err="1"/>
              <a:t>mining</a:t>
            </a:r>
            <a:r>
              <a:rPr lang="nb-NO" dirty="0"/>
              <a:t>: </a:t>
            </a:r>
            <a:r>
              <a:rPr lang="nb-NO" dirty="0" err="1"/>
              <a:t>collocations</a:t>
            </a:r>
            <a:r>
              <a:rPr lang="nb-NO" dirty="0"/>
              <a:t> -&gt; </a:t>
            </a:r>
            <a:r>
              <a:rPr lang="nb-NO" dirty="0" err="1"/>
              <a:t>statistical</a:t>
            </a:r>
            <a:r>
              <a:rPr lang="nb-NO" dirty="0"/>
              <a:t> </a:t>
            </a:r>
            <a:r>
              <a:rPr lang="nb-NO" dirty="0" err="1"/>
              <a:t>calculations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words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have a </a:t>
            </a:r>
            <a:r>
              <a:rPr lang="nb-NO" dirty="0" err="1"/>
              <a:t>relatively</a:t>
            </a:r>
            <a:r>
              <a:rPr lang="nb-NO" dirty="0"/>
              <a:t> </a:t>
            </a:r>
            <a:r>
              <a:rPr lang="nb-NO" dirty="0" err="1"/>
              <a:t>high</a:t>
            </a:r>
            <a:r>
              <a:rPr lang="nb-NO" dirty="0"/>
              <a:t> co-</a:t>
            </a:r>
            <a:r>
              <a:rPr lang="nb-NO" dirty="0" err="1"/>
              <a:t>occurrence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target </a:t>
            </a:r>
            <a:r>
              <a:rPr lang="nb-NO" dirty="0" err="1"/>
              <a:t>word</a:t>
            </a:r>
            <a:r>
              <a:rPr lang="nb-NO" dirty="0"/>
              <a:t> </a:t>
            </a:r>
          </a:p>
          <a:p>
            <a:pPr marL="546100" indent="-546100" defTabSz="709930">
              <a:spcBef>
                <a:spcPts val="5000"/>
              </a:spcBef>
              <a:defRPr sz="4300"/>
            </a:pPr>
            <a:r>
              <a:rPr lang="nb-NO" dirty="0"/>
              <a:t>Purpose: </a:t>
            </a:r>
            <a:r>
              <a:rPr dirty="0"/>
              <a:t> </a:t>
            </a:r>
            <a:r>
              <a:rPr lang="nb-NO" dirty="0" err="1"/>
              <a:t>may</a:t>
            </a:r>
            <a:r>
              <a:rPr lang="nb-NO" dirty="0"/>
              <a:t> </a:t>
            </a:r>
            <a:r>
              <a:rPr lang="nb-NO" dirty="0" err="1"/>
              <a:t>contribute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transitions</a:t>
            </a:r>
            <a:r>
              <a:rPr lang="nb-NO" dirty="0"/>
              <a:t> in </a:t>
            </a:r>
            <a:r>
              <a:rPr lang="nb-NO" dirty="0" err="1"/>
              <a:t>discourse</a:t>
            </a:r>
            <a:endParaRPr dirty="0"/>
          </a:p>
          <a:p>
            <a:pPr marL="546100" indent="-546100" defTabSz="709930">
              <a:spcBef>
                <a:spcPts val="5000"/>
              </a:spcBef>
              <a:defRPr sz="4300"/>
            </a:pPr>
            <a:r>
              <a:rPr lang="nb-NO" dirty="0"/>
              <a:t>App</a:t>
            </a:r>
            <a:r>
              <a:rPr dirty="0"/>
              <a:t> for </a:t>
            </a:r>
            <a:r>
              <a:rPr lang="nb-NO" dirty="0" err="1"/>
              <a:t>collocation</a:t>
            </a:r>
            <a:r>
              <a:rPr lang="nb-NO" dirty="0"/>
              <a:t> analyses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API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dirty="0"/>
              <a:t>NBs DH-lab </a:t>
            </a:r>
            <a:r>
              <a:rPr u="sng" dirty="0">
                <a:hlinkClick r:id="rId2"/>
              </a:rPr>
              <a:t>https://beta.nb.no/dhlab/collocations/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all" spc="512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all" spc="512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DB27BF32584A459C3A937DE5F268B3" ma:contentTypeVersion="12" ma:contentTypeDescription="Create a new document." ma:contentTypeScope="" ma:versionID="4675e5dc5b071aae8684194421d83835">
  <xsd:schema xmlns:xsd="http://www.w3.org/2001/XMLSchema" xmlns:xs="http://www.w3.org/2001/XMLSchema" xmlns:p="http://schemas.microsoft.com/office/2006/metadata/properties" xmlns:ns3="6e6e4e15-e329-4f56-b814-6f1152bdf27d" xmlns:ns4="1cc57f1a-6fc6-4e09-811b-e04d1a243617" targetNamespace="http://schemas.microsoft.com/office/2006/metadata/properties" ma:root="true" ma:fieldsID="2a79c51caf1bbf6f2bb4c8f773a8cc1c" ns3:_="" ns4:_="">
    <xsd:import namespace="6e6e4e15-e329-4f56-b814-6f1152bdf27d"/>
    <xsd:import namespace="1cc57f1a-6fc6-4e09-811b-e04d1a2436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e4e15-e329-4f56-b814-6f1152bdf2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c57f1a-6fc6-4e09-811b-e04d1a24361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A2CB45-2BBA-481C-9D2D-3060D3C48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6e4e15-e329-4f56-b814-6f1152bdf27d"/>
    <ds:schemaRef ds:uri="1cc57f1a-6fc6-4e09-811b-e04d1a2436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E4FE09-4397-471C-8CF6-D92065D237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9FD96E0-6F04-46E0-917D-07B6ADB7F5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778</Words>
  <Application>Microsoft Office PowerPoint</Application>
  <PresentationFormat>Custom</PresentationFormat>
  <Paragraphs>73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New_Template1</vt:lpstr>
      <vt:lpstr>Content</vt:lpstr>
      <vt:lpstr>What is text mining?</vt:lpstr>
      <vt:lpstr>Why text mining? </vt:lpstr>
      <vt:lpstr>Voyant Tools https://voyant-tools.org https://voyant-tools.org/docs/#!/guide/about</vt:lpstr>
      <vt:lpstr>Ngram</vt:lpstr>
      <vt:lpstr>Links N-gram engines</vt:lpstr>
      <vt:lpstr>Your turn</vt:lpstr>
      <vt:lpstr>Concordance analyses</vt:lpstr>
      <vt:lpstr>Collocation analyses</vt:lpstr>
      <vt:lpstr>Nb Digital and DH-LAB [Tutorial Coming!] https://www.nb.no</vt:lpstr>
      <vt:lpstr>Nb: DH-Lab https://www.nb.no/dh-lab/ </vt:lpstr>
      <vt:lpstr>Text Mining and fake news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 tekstmining</dc:title>
  <dc:creator>Karlsen, Heidi</dc:creator>
  <cp:lastModifiedBy>Karlsen, Heidi</cp:lastModifiedBy>
  <cp:revision>9</cp:revision>
  <dcterms:modified xsi:type="dcterms:W3CDTF">2022-12-02T11:02:20Z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0x010100F1DB27BF32584A459C3A937DE5F268B3</vt:lpwstr>
  </property>
</Properties>
</file>